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67" r:id="rId2"/>
    <p:sldId id="324" r:id="rId3"/>
    <p:sldId id="321" r:id="rId4"/>
    <p:sldId id="318" r:id="rId5"/>
    <p:sldId id="316" r:id="rId6"/>
    <p:sldId id="327" r:id="rId7"/>
    <p:sldId id="329" r:id="rId8"/>
    <p:sldId id="330" r:id="rId9"/>
    <p:sldId id="299" r:id="rId10"/>
    <p:sldId id="312" r:id="rId11"/>
    <p:sldId id="320" r:id="rId12"/>
    <p:sldId id="325" r:id="rId13"/>
    <p:sldId id="309" r:id="rId14"/>
    <p:sldId id="322" r:id="rId15"/>
    <p:sldId id="326" r:id="rId16"/>
    <p:sldId id="323" r:id="rId17"/>
    <p:sldId id="328" r:id="rId18"/>
    <p:sldId id="298" r:id="rId19"/>
    <p:sldId id="314" r:id="rId20"/>
    <p:sldId id="277" r:id="rId21"/>
    <p:sldId id="278" r:id="rId22"/>
    <p:sldId id="280" r:id="rId23"/>
    <p:sldId id="315" r:id="rId24"/>
    <p:sldId id="313" r:id="rId25"/>
    <p:sldId id="273" r:id="rId2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25" autoAdjust="0"/>
  </p:normalViewPr>
  <p:slideViewPr>
    <p:cSldViewPr>
      <p:cViewPr varScale="1">
        <p:scale>
          <a:sx n="51" d="100"/>
          <a:sy n="51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EEBDC5B-23E8-48C6-B071-05E0F72D5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593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6AEC5-4BA5-40CD-B568-17F56BF7426B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30250"/>
            <a:ext cx="4452938" cy="33401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B305B-E1EC-4A41-B62A-D28CEF547A7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BDC5B-23E8-48C6-B071-05E0F72D53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AB5A-5D12-405D-9CF8-7A658AEAB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FA68-6568-4602-9B51-E68FC37A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A2D4-2B3A-4E17-BC22-7C09B13BE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3250" y="1371600"/>
            <a:ext cx="7931150" cy="4724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710" y="427168"/>
            <a:ext cx="3039540" cy="563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White_Office_Logo_MFT_RGB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133350"/>
            <a:ext cx="2447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#ID_Shablon_presentation_no_name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3250" y="1371600"/>
            <a:ext cx="7931150" cy="4724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710" y="427168"/>
            <a:ext cx="3039540" cy="563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966450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F5F-7F60-4A4A-BDBA-3594693BA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1226-017A-4045-B35E-EAE8F2FC8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5E5B-E9DC-4050-B7E6-CFBFC095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EAE9-0AB6-475B-8625-566E40ABE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420D-DFE2-4E7E-8EB1-A97054355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070B-1599-4948-94B0-5CD695063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3A6E-A7D4-4FB8-AB9F-D3EA07361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6B9C-AB72-47A3-AB8E-1A7AAC68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707DA06-FE46-4221-8B37-DB06736F3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scade-nt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669087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Рабинович М.А., Каковский С.К. Потапенко С.П.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Комплексы задач для распределительных электрических  сетей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ОАО «НТЦ электроэнергетики»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«Каскад-НТ»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Москва, 2016 г.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e-mail: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cascade-nt@yandex.ru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en-US" sz="27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4</a:t>
            </a: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9</a:t>
            </a: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 613-14-11, (916) 650-58-64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http://www.cascade-nt.ru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sz="3200" u="sng" dirty="0" smtClean="0"/>
              <a:t>Цифровая гибридная модель  </a:t>
            </a:r>
            <a:r>
              <a:rPr lang="ru-RU" sz="3200" u="sng" dirty="0" err="1" smtClean="0"/>
              <a:t>энергообъединения</a:t>
            </a:r>
            <a:endParaRPr lang="ru-RU" sz="3200" u="sng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189163" y="836613"/>
            <a:ext cx="3519487" cy="30956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273800" y="3163888"/>
            <a:ext cx="2032000" cy="798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Задачи сервисные (отображение</a:t>
            </a:r>
            <a:r>
              <a:rPr lang="ru-RU" sz="1400" dirty="0" smtClean="0"/>
              <a:t>, </a:t>
            </a:r>
            <a:r>
              <a:rPr lang="ru-RU" sz="1600" dirty="0" smtClean="0"/>
              <a:t>управление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2743200"/>
            <a:ext cx="15240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Модель региональной сети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325" y="5715000"/>
            <a:ext cx="15240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Модель  радиальной сети</a:t>
            </a:r>
            <a:endParaRPr lang="ru-RU" sz="16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48400" y="838200"/>
            <a:ext cx="16764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Задачи  контроля режима</a:t>
            </a:r>
            <a:endParaRPr lang="ru-RU" sz="16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600" y="1752600"/>
            <a:ext cx="1152525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Оценка состояния</a:t>
            </a:r>
            <a:endParaRPr lang="ru-RU" sz="16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73800" y="2003425"/>
            <a:ext cx="1879600" cy="6635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Задачи технологические</a:t>
            </a:r>
            <a:endParaRPr lang="ru-RU" sz="16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600" y="685801"/>
            <a:ext cx="11430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SCADA </a:t>
            </a:r>
            <a:r>
              <a:rPr lang="en-US" sz="1600" dirty="0" smtClean="0"/>
              <a:t>(</a:t>
            </a:r>
            <a:r>
              <a:rPr lang="ru-RU" sz="1600" dirty="0" smtClean="0"/>
              <a:t>СК-200х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33601" y="685800"/>
            <a:ext cx="3809999" cy="3352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0448" y="779462"/>
            <a:ext cx="2851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b="1" dirty="0" smtClean="0"/>
              <a:t>Общая область памяти</a:t>
            </a:r>
            <a:endParaRPr lang="en-US" sz="1600" b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2286000" y="2819400"/>
            <a:ext cx="1143000" cy="508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БД 1-й РЭС</a:t>
            </a:r>
            <a:endParaRPr lang="ru-RU" sz="16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581400" y="2819400"/>
            <a:ext cx="1066800" cy="508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/>
              <a:t>БД 2-й РЭС</a:t>
            </a:r>
            <a:endParaRPr lang="ru-RU" sz="16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4759325" y="2819400"/>
            <a:ext cx="1031875" cy="5095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/>
              <a:t>БД  </a:t>
            </a:r>
            <a:r>
              <a:rPr lang="en-US" sz="1200" dirty="0" smtClean="0"/>
              <a:t>N</a:t>
            </a:r>
            <a:r>
              <a:rPr lang="ru-RU" sz="1200" dirty="0" smtClean="0"/>
              <a:t>-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600" dirty="0" smtClean="0"/>
              <a:t>РЭС</a:t>
            </a:r>
            <a:endParaRPr lang="ru-RU" sz="16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819400" y="1295400"/>
            <a:ext cx="22860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БД региональной сети </a:t>
            </a:r>
            <a:endParaRPr lang="ru-RU" dirty="0"/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1266825" y="1524000"/>
            <a:ext cx="1095375" cy="357188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0" idx="1"/>
          </p:cNvCxnSpPr>
          <p:nvPr/>
        </p:nvCxnSpPr>
        <p:spPr>
          <a:xfrm>
            <a:off x="5638800" y="2133600"/>
            <a:ext cx="635000" cy="201613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альтернативный процесс 48"/>
          <p:cNvSpPr/>
          <p:nvPr/>
        </p:nvSpPr>
        <p:spPr>
          <a:xfrm>
            <a:off x="2625725" y="4343400"/>
            <a:ext cx="2819400" cy="838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Коммутатор  расчетной зоны  радиальной сети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Соединительная линия уступом 54"/>
          <p:cNvCxnSpPr/>
          <p:nvPr/>
        </p:nvCxnSpPr>
        <p:spPr>
          <a:xfrm rot="5400000">
            <a:off x="3473450" y="3841750"/>
            <a:ext cx="990600" cy="127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 rot="5400000">
            <a:off x="4267200" y="3540125"/>
            <a:ext cx="990600" cy="61595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6200000" flipH="1">
            <a:off x="2397125" y="3657600"/>
            <a:ext cx="990600" cy="3810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>
            <a:off x="5743575" y="3581400"/>
            <a:ext cx="504825" cy="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>
            <a:off x="5638800" y="1219200"/>
            <a:ext cx="609600" cy="127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/>
          <p:nvPr/>
        </p:nvCxnSpPr>
        <p:spPr>
          <a:xfrm>
            <a:off x="1371600" y="1143000"/>
            <a:ext cx="914400" cy="1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9" idx="0"/>
            <a:endCxn id="11" idx="2"/>
          </p:cNvCxnSpPr>
          <p:nvPr/>
        </p:nvCxnSpPr>
        <p:spPr>
          <a:xfrm rot="16200000" flipV="1">
            <a:off x="611983" y="1559719"/>
            <a:ext cx="380999" cy="4763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rot="10800000" flipV="1">
            <a:off x="914400" y="1981200"/>
            <a:ext cx="1981200" cy="10668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/>
          <p:nvPr/>
        </p:nvCxnSpPr>
        <p:spPr>
          <a:xfrm rot="5400000">
            <a:off x="3740150" y="5480050"/>
            <a:ext cx="603250" cy="635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Заголовок 1"/>
          <p:cNvSpPr txBox="1">
            <a:spLocks/>
          </p:cNvSpPr>
          <p:nvPr/>
        </p:nvSpPr>
        <p:spPr bwMode="auto">
          <a:xfrm>
            <a:off x="6019800" y="47244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матрицы проводимостей только для  региональной сети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9" name="Заголовок 1"/>
          <p:cNvSpPr txBox="1">
            <a:spLocks/>
          </p:cNvSpPr>
          <p:nvPr/>
        </p:nvSpPr>
        <p:spPr bwMode="auto">
          <a:xfrm>
            <a:off x="6019800" y="5715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Коммутация этапов   расчета                  распределительной сети 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каждой итерации расчета региональной сети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0" name="Заголовок 1"/>
          <p:cNvSpPr txBox="1">
            <a:spLocks/>
          </p:cNvSpPr>
          <p:nvPr/>
        </p:nvSpPr>
        <p:spPr bwMode="auto">
          <a:xfrm>
            <a:off x="228600" y="43434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Размерность региональной сети порядка 2000 узлов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1" name="Заголовок 1"/>
          <p:cNvSpPr txBox="1">
            <a:spLocks/>
          </p:cNvSpPr>
          <p:nvPr/>
        </p:nvSpPr>
        <p:spPr bwMode="auto">
          <a:xfrm>
            <a:off x="2286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Размерность радиальной сети порядка 200- 300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тысяч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узлов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837238"/>
            <a:ext cx="8186737" cy="647700"/>
          </a:xfrm>
          <a:ln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Тренажерный зал ПМЭС Сочи</a:t>
            </a:r>
          </a:p>
        </p:txBody>
      </p:sp>
      <p:pic>
        <p:nvPicPr>
          <p:cNvPr id="38915" name="Picture 4" descr="20130529_114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765175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44450"/>
            <a:ext cx="8186738" cy="6477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Тренажерный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6575"/>
          </a:xfrm>
        </p:spPr>
        <p:txBody>
          <a:bodyPr/>
          <a:lstStyle/>
          <a:p>
            <a:r>
              <a:rPr lang="ru-RU" sz="3200" u="sng" dirty="0" smtClean="0"/>
              <a:t>Функционал задач для распределительных сетей</a:t>
            </a:r>
            <a:endParaRPr lang="ru-RU" sz="3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состояния,  Модель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энергообъекта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РВ,  Мониторинг топологии и  состояния объектов, Трассировка и анализ топологии сети, Локализация места повреждения, Диспетчерские пометки, Расчет переходного и установившегося     режима в темпе РВ, Моделирование противоаварийной     автоматики, Прогноз нагрузки в узлах и регионах , Анализ аварий, Оптимизация  режима по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и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Проверка по критерию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1, Советчик диспетчера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энергообъекта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по инструкциям и  по режиму, Контроль параметров режима (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Режимный тренажер  (РТ) с контролем    переключений,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Тренажер оперативных переключений (ТОП), Управление переключениями. с автоматической   подготовкой бланка и блокировкой ошибок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Проработка оперативных ремонтных заявок (ПК «Заявка»),  их рассмотрение (режимное и   релейное), Технологическое планирование     ремонтов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электросетевого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оборудования, Расчет потерь, Расчет балансов мощности и энергии, Определение мест повреждения*, Расчет токов КЗ, Выбор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уставок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релейной      защиты и мест деления сети*, Управление ремонтными бригадами*.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  <a:tabLst>
                <a:tab pos="90488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(* отмечены задачи в стадии разработки).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Текст 2"/>
          <p:cNvSpPr>
            <a:spLocks noGrp="1"/>
          </p:cNvSpPr>
          <p:nvPr>
            <p:ph type="body" sz="quarter" idx="12"/>
          </p:nvPr>
        </p:nvSpPr>
        <p:spPr bwMode="auto">
          <a:xfrm>
            <a:off x="609600" y="0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sz="3600" u="sng" dirty="0" smtClean="0">
                <a:solidFill>
                  <a:schemeClr val="tx2"/>
                </a:solidFill>
                <a:latin typeface="+mj-lt"/>
              </a:rPr>
              <a:t>Фрагмент распределительной сети </a:t>
            </a:r>
            <a:endParaRPr lang="ru-RU" sz="3600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5539" name="Picture 3" descr="calc_shm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8340" r="18340"/>
          <a:stretch>
            <a:fillRect/>
          </a:stretch>
        </p:blipFill>
        <p:spPr bwMode="auto">
          <a:xfrm>
            <a:off x="0" y="609600"/>
            <a:ext cx="9144000" cy="6248400"/>
          </a:xfrm>
          <a:noFill/>
          <a:ln>
            <a:miter lim="800000"/>
            <a:headEnd/>
            <a:tailEnd/>
          </a:ln>
        </p:spPr>
      </p:pic>
      <p:sp>
        <p:nvSpPr>
          <p:cNvPr id="4" name="Текст 2"/>
          <p:cNvSpPr txBox="1">
            <a:spLocks/>
          </p:cNvSpPr>
          <p:nvPr/>
        </p:nvSpPr>
        <p:spPr bwMode="auto">
          <a:xfrm>
            <a:off x="3860800" y="3429000"/>
            <a:ext cx="528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Схема радиального фидера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5029200" y="1524000"/>
            <a:ext cx="373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	</a:t>
            </a:r>
            <a:r>
              <a:rPr lang="ru-RU" sz="3600" u="sng" dirty="0" smtClean="0">
                <a:solidFill>
                  <a:schemeClr val="tx2"/>
                </a:solidFill>
                <a:latin typeface="+mj-lt"/>
              </a:rPr>
              <a:t>Проект САПР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8F15E49-BC68-4212-AFE2-A73BA6DA0DEB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66563" name="Picture 2" descr="Карта_Кашир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67712" cy="29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Прямоугольник 3"/>
          <p:cNvSpPr>
            <a:spLocks noChangeArrowheads="1"/>
          </p:cNvSpPr>
          <p:nvPr/>
        </p:nvSpPr>
        <p:spPr bwMode="auto">
          <a:xfrm>
            <a:off x="0" y="3276600"/>
            <a:ext cx="9144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исследование текущего  состояния потребления и оборудования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прогнозирование местоположения изменения потребления в сети,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определение исходной информации по фрагментам проектируемой сети,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формирование полной расчетной схемы проектируемой сети,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формирование графической однолинейной проектируемой схемы,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привязка элементов расчетной схемы сети 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геокоординатам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корректировка положения сети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геоподложке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формирование системы отображения режимных параметров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расчетных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схем проектируемой сети,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формирование ремонтных расчетных схем, 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моделирование систем РЗ и ПА,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- проведение серии расчетов УР и ПР, оценка надежности проектируемых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режимов, 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формирование отчетной документации</a:t>
            </a:r>
          </a:p>
        </p:txBody>
      </p:sp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+mj-lt"/>
              </a:rPr>
              <a:t>Этапы </a:t>
            </a:r>
            <a:r>
              <a:rPr lang="ru-RU" sz="2000" b="1" u="sng" dirty="0" smtClean="0">
                <a:solidFill>
                  <a:schemeClr val="tx2"/>
                </a:solidFill>
                <a:latin typeface="+mj-lt"/>
              </a:rPr>
              <a:t>применения</a:t>
            </a:r>
            <a:r>
              <a:rPr lang="ru-RU" b="1" u="sng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b="1" u="sng" dirty="0">
                <a:solidFill>
                  <a:schemeClr val="tx2"/>
                </a:solidFill>
                <a:latin typeface="+mj-lt"/>
              </a:rPr>
              <a:t>САПР-РС </a:t>
            </a:r>
            <a:r>
              <a:rPr lang="ru-RU" b="1" u="sng" dirty="0" smtClean="0">
                <a:solidFill>
                  <a:schemeClr val="tx2"/>
                </a:solidFill>
                <a:latin typeface="+mj-lt"/>
              </a:rPr>
              <a:t>:</a:t>
            </a:r>
            <a:endParaRPr lang="ru-RU" b="1" u="sng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5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cs typeface="Times New Roman" pitchFamily="18" charset="0"/>
              </a:rPr>
              <a:t>Анализ схемы оренбургского месторождения</a:t>
            </a:r>
            <a:endParaRPr lang="ru-RU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FB463B9-94D5-4481-AF45-1013F058BA6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25400" y="38100"/>
            <a:ext cx="785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     	        </a:t>
            </a:r>
            <a:r>
              <a:rPr lang="ru-RU" b="1">
                <a:solidFill>
                  <a:schemeClr val="tx2"/>
                </a:solidFill>
              </a:rPr>
              <a:t>Проектирование электрических схем.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64516" name="Picture 4" descr="Снимок_Кашир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3"/>
            <a:ext cx="84963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Прямоугольник 7"/>
          <p:cNvSpPr>
            <a:spLocks noChangeArrowheads="1"/>
          </p:cNvSpPr>
          <p:nvPr/>
        </p:nvSpPr>
        <p:spPr bwMode="auto">
          <a:xfrm>
            <a:off x="755650" y="5949950"/>
            <a:ext cx="785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 Схема распределительной сети на снимке из космоса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4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65175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400" b="1" dirty="0" err="1" smtClean="0">
                <a:effectLst/>
              </a:rPr>
              <a:t>Отчёт_Фидеры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– интегральная информация о каждом фидере. Характеристика режимного расчёта </a:t>
            </a:r>
            <a:r>
              <a:rPr lang="ru-RU" sz="2400" b="1" dirty="0" err="1">
                <a:effectLst/>
              </a:rPr>
              <a:t>пофидерно</a:t>
            </a:r>
            <a:r>
              <a:rPr lang="ru-RU" sz="2400" b="1" dirty="0">
                <a:effectLst/>
              </a:rPr>
              <a:t>.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B9D87-3A99-49AC-A5C3-AFF64DC1BD5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1536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273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4005263"/>
          <a:ext cx="7129462" cy="227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501"/>
                <a:gridCol w="5137961"/>
              </a:tblGrid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Порядковый номер фидера в базе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ru-RU" sz="1200">
                          <a:effectLst/>
                        </a:rPr>
                        <a:t>ном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Номинальное напряжение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Баланс. принадл.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Балансовая принадлежность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г (А)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Ток головного участка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54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г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Загрузка головного участка фидера в процентах от допустимого тока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г (кВт)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Активный переток головного участка фидера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52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тп.уст.(кВА)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Установленная полная мощность фидера. Сумма всех номинальных мощностей трансформаторов данного фидера.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Схема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Название однолинейной схемы, на которой отображен фидер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3813" y="115888"/>
            <a:ext cx="8796337" cy="792162"/>
          </a:xfrm>
        </p:spPr>
        <p:txBody>
          <a:bodyPr/>
          <a:lstStyle/>
          <a:p>
            <a:r>
              <a:rPr lang="ru-RU" sz="3200" u="sng" dirty="0" smtClean="0">
                <a:cs typeface="Times New Roman" pitchFamily="18" charset="0"/>
              </a:rPr>
              <a:t>Автоматизированное создание расчетных схем (</a:t>
            </a:r>
            <a:r>
              <a:rPr lang="en-US" sz="3200" u="sng" dirty="0" err="1" smtClean="0">
                <a:cs typeface="Times New Roman" pitchFamily="18" charset="0"/>
              </a:rPr>
              <a:t>AutoGraph</a:t>
            </a:r>
            <a:r>
              <a:rPr lang="ru-RU" sz="3200" u="sng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68722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779838" y="6021388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BD7A07E2-C16B-46AF-B206-2921991EF1DF}" type="slidenum">
              <a:rPr lang="ru-RU" altLang="ru-RU" sz="2800" smtClean="0"/>
              <a:pPr algn="ctr">
                <a:defRPr/>
              </a:pPr>
              <a:t>18</a:t>
            </a:fld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/>
            <a:r>
              <a:rPr lang="ru-RU" sz="3200" u="sng" dirty="0" smtClean="0">
                <a:solidFill>
                  <a:schemeClr val="bg1"/>
                </a:solidFill>
              </a:rPr>
              <a:t>Оптимизация потерь  и  Карта</a:t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>приведенных  напряжений   региона</a:t>
            </a: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работы: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инструментальных средств для визуального создания (конструирования) программных комплексов (ПК) в электроэнергетике (ПК     КАСКАД-НТ). Сокращение затрат времени и средств на разработку ПК.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SCADA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EMS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тренажеров, систем проектирования., моделей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энергообъектов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реального времени (РВ) и других  ПК 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Конструирование систем отображения оперативной  информации  на дисплеях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видеостенах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(кроме ОС). Система конструкторов для таблиц, графиков, гистограмм, панелей управления (приборов), схем, автоматик, сценариев...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Проекты  КАСКАД-НТ, МОДЕЛЬ, РЕТРЕН, КУЭС, КУРС-НТ, САПР-РС,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СТЕНД,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SMARTCOM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 также: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Комплекс информационной поддержки оперативного персонала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Режимный тренажер с контролем переключений для ПАО «ФСК ЕЭС»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и ее 8-ми филиалов.  Комплекс программ для оптимизации режима по напряжению - реактивной мощности .   Комплекс программ для проектирования распределительных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сетей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МОЭСК  .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410200" cy="5334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Контроль по критерию </a:t>
            </a:r>
            <a:r>
              <a:rPr lang="en-US" sz="2800" smtClean="0">
                <a:latin typeface="Arial" charset="0"/>
                <a:cs typeface="Arial" charset="0"/>
              </a:rPr>
              <a:t>N-1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3135313" cy="4495800"/>
          </a:xfrm>
          <a:noFill/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3276600" y="1371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5935" tIns="112974" rIns="225935" bIns="112974" anchor="ctr"/>
          <a:lstStyle/>
          <a:p>
            <a:pPr algn="l"/>
            <a:r>
              <a:rPr lang="ru-RU" sz="3200" dirty="0">
                <a:solidFill>
                  <a:schemeClr val="tx2"/>
                </a:solidFill>
                <a:latin typeface="Arial" charset="0"/>
                <a:cs typeface="Arial" charset="0"/>
              </a:rPr>
              <a:t>Отчет по критерию </a:t>
            </a:r>
            <a:r>
              <a:rPr lang="en-US" sz="3200" dirty="0">
                <a:solidFill>
                  <a:schemeClr val="tx2"/>
                </a:solidFill>
                <a:latin typeface="Arial" charset="0"/>
                <a:cs typeface="Arial" charset="0"/>
              </a:rPr>
              <a:t>N-1</a:t>
            </a:r>
            <a:endParaRPr lang="ru-RU" sz="3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2057400"/>
            <a:ext cx="5934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5935" tIns="112974" rIns="225935" bIns="112974" anchor="ctr"/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Сценарии проверок        Рекомендации</a:t>
            </a:r>
            <a:endParaRPr lang="ru-RU" sz="3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457201"/>
            <a:ext cx="85344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Советчик </a:t>
            </a:r>
            <a:br>
              <a:rPr lang="ru-RU" sz="4000" dirty="0" smtClean="0"/>
            </a:br>
            <a:r>
              <a:rPr lang="ru-RU" sz="4000" dirty="0" smtClean="0"/>
              <a:t>Диспетчера по инструкциям</a:t>
            </a:r>
          </a:p>
        </p:txBody>
      </p:sp>
      <p:pic>
        <p:nvPicPr>
          <p:cNvPr id="21507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8763000" cy="3278188"/>
          </a:xfrm>
          <a:noFill/>
        </p:spPr>
      </p:pic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04800" y="5486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000" dirty="0" smtClean="0"/>
              <a:t>Нарушения                 Рекомендации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     </a:t>
            </a:r>
            <a:r>
              <a:rPr lang="ru-RU" sz="3200" dirty="0" smtClean="0">
                <a:latin typeface="Arial" charset="0"/>
                <a:cs typeface="Arial" charset="0"/>
              </a:rPr>
              <a:t>Большой диспетчерский </a:t>
            </a:r>
            <a:r>
              <a:rPr lang="ru-RU" sz="3200" smtClean="0">
                <a:latin typeface="Arial" charset="0"/>
                <a:cs typeface="Arial" charset="0"/>
              </a:rPr>
              <a:t>видеощит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22532" name="Picture 4" descr="IMG_9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6600"/>
            <a:ext cx="89154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Оперативное управление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энергообъединением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ru-RU" sz="4000" dirty="0" smtClean="0"/>
              <a:t>Карта Востока со схемой сети для анализа режимной ситуации</a:t>
            </a:r>
            <a:endParaRPr lang="ru-RU" sz="4000" dirty="0"/>
          </a:p>
        </p:txBody>
      </p:sp>
      <p:pic>
        <p:nvPicPr>
          <p:cNvPr id="1026" name="Picture 2" descr="C:\DEMO\Выставка\Картинки\Ситуация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33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943599"/>
            <a:ext cx="91678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 eaLnBrk="0" hangingPunct="0"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	</a:t>
            </a:r>
          </a:p>
          <a:p>
            <a:pPr algn="just" eaLnBrk="0" hangingPunct="0"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	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0"/>
            <a:ext cx="2614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Заключение!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Представленные Комплексы программ позволяют выполнять режимные расчеты для распределительных сетей  а также решать общие технологические задачи региональных и распределительных сетей большой размерности при ограниченных вычислительных ресурсах.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Эти задачи (мониторинг сети, контроль оборудования, минимизации потерь, структурная  оптимизация сети, советчик, тренажер и др.) решаются с высоким качеством, формируют и отображают экранные формы с параметрами режима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энергообъектов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ОИКа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модели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дисплеях и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видеостенах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Позволяют отображать параметры сторонних программных комплексов из стандартных БД (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ORACLE, MS SQL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и БДРВ.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Комплекс имеет динамическую модель ЭЭС реального времени (РВ) с развитой системой релейной защиты (РЗ) и противоаварийной автоматики (ПА). Управление режимом и  топологией выполняется средствами коммутационной модели сети.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Пользователи путем визуального конструирования могут самостоятельно развивать и дополнять задачи и систему отображения программных комплексов. </a:t>
            </a:r>
            <a:r>
              <a:rPr lang="ru-RU" sz="2000" dirty="0" smtClean="0">
                <a:solidFill>
                  <a:srgbClr val="002060"/>
                </a:solidFill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ПК представлены программные средства взаимодействия с программами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Word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Далее предстоит расширение функционала комплекса на новых платформах и большая работа по его внедрению в эксплуатацию.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0" algn="just"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9177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7325" y="4953000"/>
            <a:ext cx="864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Каширское шоссе, д 22-3, г. Москва.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8-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499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-613-14-11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e-mail cascade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nt@yandex.ru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http://www.cascade-nt.ru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4463"/>
            <a:ext cx="8610600" cy="6207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Базовые приложения КАСКАД-НТ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908050"/>
            <a:ext cx="2592388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ЧЕЛОВЕКО-МАШИННЫЙ</a:t>
            </a:r>
          </a:p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 ИНТЕРФЕЙС (</a:t>
            </a:r>
            <a:r>
              <a:rPr lang="en-US" sz="1400" b="1" smtClean="0">
                <a:latin typeface="Calibri" pitchFamily="34" charset="0"/>
              </a:rPr>
              <a:t>MMI</a:t>
            </a:r>
            <a:r>
              <a:rPr lang="ru-RU" sz="1400" smtClean="0">
                <a:latin typeface="Calibri" pitchFamily="34" charset="0"/>
              </a:rPr>
              <a:t>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1438" y="1165225"/>
            <a:ext cx="2628900" cy="3848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000" b="1" smtClean="0">
                <a:latin typeface="Calibri" pitchFamily="34" charset="0"/>
              </a:rPr>
              <a:t>КОМПЛЕКС</a:t>
            </a:r>
            <a:endParaRPr lang="en-US" sz="2000" b="1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000" b="1" smtClean="0">
                <a:latin typeface="Calibri" pitchFamily="34" charset="0"/>
              </a:rPr>
              <a:t> </a:t>
            </a:r>
            <a:endParaRPr lang="en-US" sz="2000" b="1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000" b="1" smtClean="0">
                <a:latin typeface="Calibri" pitchFamily="34" charset="0"/>
              </a:rPr>
              <a:t>КОНСТРУКТОРОВ </a:t>
            </a:r>
            <a:endParaRPr lang="en-US" sz="2000" b="1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000" b="1" smtClean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000" b="1" smtClean="0">
                <a:latin typeface="Calibri" pitchFamily="34" charset="0"/>
              </a:rPr>
              <a:t>КАСКАД-НТ  </a:t>
            </a:r>
            <a:r>
              <a:rPr lang="ru-RU" sz="2000" smtClean="0">
                <a:latin typeface="Calibri" pitchFamily="34" charset="0"/>
              </a:rPr>
              <a:t>(конструирование  приложений  пользователя)</a:t>
            </a:r>
            <a:endParaRPr lang="ru-RU" sz="140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  <a:p>
            <a:pPr eaLnBrk="1" hangingPunct="1">
              <a:defRPr/>
            </a:pPr>
            <a:endParaRPr lang="ru-RU" sz="1400" smtClean="0">
              <a:latin typeface="Calibri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2700338" y="1341438"/>
            <a:ext cx="719137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56325" y="1557338"/>
            <a:ext cx="2447925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РЕЖИМНЫЙ </a:t>
            </a:r>
          </a:p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ТРЕНАЖЕР-СОВЕТЧИК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2700338" y="1844675"/>
            <a:ext cx="3455987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492500" y="2205038"/>
            <a:ext cx="2663825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ДИНАМИЧЕСКАЯ МОДЕЛЬ</a:t>
            </a:r>
          </a:p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 РЕАЛЬНОГО ВРЕМЕНИ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2700338" y="2492375"/>
            <a:ext cx="863600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227763" y="2781300"/>
            <a:ext cx="23749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ТЕХНОЛОГИЧЕСКИЕ</a:t>
            </a:r>
          </a:p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ЗАДАЧИ</a:t>
            </a:r>
            <a:r>
              <a:rPr lang="en-US" sz="1400" b="1" smtClean="0">
                <a:latin typeface="Calibri" pitchFamily="34" charset="0"/>
              </a:rPr>
              <a:t>  ( EMS)</a:t>
            </a:r>
            <a:endParaRPr lang="ru-RU" sz="1400" b="1" smtClean="0">
              <a:latin typeface="Calibri" pitchFamily="34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2698750" y="3068638"/>
            <a:ext cx="3529013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92500" y="3411538"/>
            <a:ext cx="2808288" cy="52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МОНИТОРИНГ ТОПОЛОГИИ И  ПАРАМЕТРОВ РЕЖИМА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7763" y="4057650"/>
            <a:ext cx="2665412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ТРЕНАЖЕР ОПЕРАТИВНЫХ ПЕРЕКЛЮЧЕНИЙ.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2700338" y="4292600"/>
            <a:ext cx="3529012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348038" y="4705350"/>
            <a:ext cx="295275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latin typeface="Calibri" pitchFamily="34" charset="0"/>
              </a:rPr>
              <a:t>КОМПЛЕКС УПРАВЛЕНИЯ ЭЛЕКТРИЧКСКИМИ СЕТЯМИ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2700338" y="4868863"/>
            <a:ext cx="719137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0825" y="6146800"/>
            <a:ext cx="1944688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lg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ИНСТАЛЛЯЦИЯ</a:t>
            </a:r>
          </a:p>
          <a:p>
            <a:pPr>
              <a:defRPr/>
            </a:pPr>
            <a:r>
              <a:rPr lang="ru-RU" sz="1400" b="1" dirty="0"/>
              <a:t>КОМПЛЕКСА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5900" y="5732463"/>
            <a:ext cx="8532813" cy="400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med" len="lg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000" b="1" smtClean="0">
                <a:latin typeface="Calibri" pitchFamily="34" charset="0"/>
              </a:rPr>
              <a:t>		ОБЕСПЕЧЕНИЕ   ЖИЗНЕННОГО ЦИКЛА 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83296" y="6165304"/>
            <a:ext cx="1944688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lg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ДОРАБОТКА</a:t>
            </a:r>
          </a:p>
          <a:p>
            <a:pPr>
              <a:defRPr/>
            </a:pPr>
            <a:r>
              <a:rPr lang="ru-RU" sz="1400" b="1" dirty="0"/>
              <a:t>КОМПЛЕКСА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43536" y="6165304"/>
            <a:ext cx="1944688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lg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РАЗВИТИЕ</a:t>
            </a:r>
          </a:p>
          <a:p>
            <a:pPr>
              <a:defRPr/>
            </a:pPr>
            <a:r>
              <a:rPr lang="ru-RU" sz="1400" b="1" dirty="0"/>
              <a:t>КОМПЛЕКСА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804248" y="6165304"/>
            <a:ext cx="1944688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lg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УТИЛИЗАЦИЯ</a:t>
            </a:r>
          </a:p>
          <a:p>
            <a:pPr>
              <a:defRPr/>
            </a:pPr>
            <a:r>
              <a:rPr lang="ru-RU" sz="1400" b="1" dirty="0"/>
              <a:t>КОМПЛЕКСА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 flipV="1">
            <a:off x="827088" y="5013325"/>
            <a:ext cx="0" cy="719138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2051050" y="5013325"/>
            <a:ext cx="0" cy="719138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 type="triangle" w="med" len="lg"/>
            <a:tailEnd type="none" w="sm" len="sm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362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Основные принципы</a:t>
            </a:r>
            <a:endParaRPr lang="ru-RU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Расчеты УР и ПР региональной сети с кольцевыми связями выполняются без ограничений по времени (режим РВ).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Параллельный расчет режима региональной и радиальной (распределительной) сети на каждой итерации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«Раздельный» расчет режима в сетях всех типов, а в общих узлах взаимодействие путем инъекций мощности и </a:t>
            </a:r>
            <a:r>
              <a:rPr lang="en-US" sz="2400" dirty="0" smtClean="0"/>
              <a:t>U</a:t>
            </a:r>
            <a:r>
              <a:rPr lang="ru-RU" sz="2400" dirty="0" smtClean="0"/>
              <a:t> (задание)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Расчет распределительной (радиальной) сети (100-200 тыс. узлов) без формирования матрицы проводимости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Формирование матрицы проводимости только для региональной сети (2-3 тыс. узлов)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Обмен информацией между сетями на каждой итерации расчета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Информационное взаимодействие режимной и коммутационной моделей </a:t>
            </a:r>
            <a:r>
              <a:rPr lang="ru-RU" sz="2400" dirty="0" err="1" smtClean="0"/>
              <a:t>энергообъектов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Отображение режима  и топологии сети на графиках, таблицах и схемах сети (в том числе на фоне карты местности)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Управление топологией и режимом сети с панелей и схем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7938" y="0"/>
            <a:ext cx="9136062" cy="304800"/>
          </a:xfrm>
        </p:spPr>
        <p:txBody>
          <a:bodyPr/>
          <a:lstStyle/>
          <a:p>
            <a:pPr marL="0" indent="0"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Инструментальные средства (проект КАСКАД-НТ)</a:t>
            </a:r>
            <a:endParaRPr lang="ru-RU" sz="2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Назначение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Конструктор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предназначен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для создания и эксплуатации человеко-машинных интерфейсов 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MMI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 и приложений (задач) пользователя. Применяется разработчиками и пользователями программного обеспечения (ПО) для разработки, развития и эксплуатации программных комплексов (ПК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). Полное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импортозамещение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(кроме операционной системы).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0806" y="206375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just" eaLnBrk="0" hangingPunct="0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Область применения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электроэнергетика, нефтяная и  газовая промышленность, системы связи, транспорт и т.д. Используется для формирования АРМов в системах SCADA-</a:t>
            </a:r>
            <a:r>
              <a:rPr lang="en-US" alt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EMS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, САПР, тренажерах</a:t>
            </a:r>
            <a:r>
              <a:rPr lang="en-US" alt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и 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прикладных расчетных комплексах. 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763" y="3149600"/>
            <a:ext cx="91392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Технические средства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Intel Pentium 2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ГГц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и выше , ОЗУ 512 Мб и выше, Диск 1 Гб и выше. </a:t>
            </a:r>
            <a:endParaRPr lang="ru-RU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Системные программные средства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Конструктор функционирует на платформах INTEL и ALPHA и операционных системах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Windows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XP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, 20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XX, Vista.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Языки программирования: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Visual C++, C#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VBScript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 Взаимосвязь со стандартными БД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ORACLE, MS SQL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др.) и БД реального времени СК-20ХХ, КОТМИ, и др. Доступ к данным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через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OPC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63" y="5486400"/>
            <a:ext cx="91392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Специальные программные средства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Конструктор локальных БД, конструктор панелей управления, конструктор таблиц, графиков, диаграмм, гистограмм, конструктор экранных форм (схемы всех типов), конструктор элементов, конструктор сценариев,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авторазрисовщик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режимных схем. Общая область памяти. Средства доступа.   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1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445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SzPct val="68000"/>
              <a:defRPr/>
            </a:pPr>
            <a:r>
              <a:rPr lang="ru-RU" sz="2400" b="1" u="sng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Цифровая Модель сети реального времени</a:t>
            </a:r>
          </a:p>
          <a:p>
            <a:pPr>
              <a:buClr>
                <a:schemeClr val="accent1"/>
              </a:buClr>
              <a:buSzPct val="68000"/>
              <a:defRPr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68000"/>
              <a:defRPr/>
            </a:pPr>
            <a:r>
              <a:rPr lang="ru-RU" sz="2400" b="1" u="sng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indent="2921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1600" b="1" u="sng" dirty="0">
              <a:latin typeface="Lucida Sans Unicode" pitchFamily="34" charset="0"/>
              <a:cs typeface="Arial" charset="0"/>
            </a:endParaRPr>
          </a:p>
          <a:p>
            <a:pPr indent="2921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1600" b="1" u="sng" dirty="0">
              <a:solidFill>
                <a:srgbClr val="660800"/>
              </a:solidFill>
              <a:latin typeface="Lucida Sans Unicode" pitchFamily="34" charset="0"/>
              <a:cs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0713"/>
            <a:ext cx="38893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3082925"/>
            <a:ext cx="2540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08B3-8C66-42A5-9E11-AFD7634E9E96}" type="slidenum">
              <a:rPr lang="ru-RU" altLang="ru-RU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138613" y="620713"/>
            <a:ext cx="4806950" cy="24495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Расчёт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установившегося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переходного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режима сети (кВт и МВт</a:t>
            </a:r>
            <a:r>
              <a:rPr lang="en-US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точность</a:t>
            </a:r>
            <a:r>
              <a:rPr lang="en-US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 кВт</a:t>
            </a:r>
            <a:r>
              <a:rPr lang="en-US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– 0,005 с).</a:t>
            </a:r>
          </a:p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Расчёт основных режимных параметров</a:t>
            </a:r>
            <a:r>
              <a:rPr lang="en-US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напряжение, частота, фаза, потоки мощности, токи, нагрузки, генерации сети.</a:t>
            </a:r>
          </a:p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Представление электрической сети</a:t>
            </a:r>
            <a:r>
              <a:rPr lang="en-US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узел-ветвь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системообразующих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питающих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распределительных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сетей 0,38-750кВ (метод Ньютона, Гаусса, Зейделя).</a:t>
            </a:r>
          </a:p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</a:t>
            </a:r>
            <a:r>
              <a:rPr lang="ru-RU" alt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разомкнутых</a:t>
            </a: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(радиальных) и </a:t>
            </a:r>
            <a:r>
              <a:rPr lang="ru-RU" alt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замкнутых</a:t>
            </a: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(многоконтурных) сетей.</a:t>
            </a:r>
          </a:p>
          <a:p>
            <a:pPr marL="365125" lvl="1" indent="-255588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endParaRPr lang="ru-RU" alt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07950" y="3213100"/>
            <a:ext cx="6264275" cy="2306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65125" lvl="1" indent="-255588"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схем большой размерности в </a:t>
            </a:r>
            <a:r>
              <a:rPr lang="ru-RU" alt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реальном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ускоренном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масштабе времени. </a:t>
            </a:r>
          </a:p>
          <a:p>
            <a:pPr marL="365125" lvl="1" indent="-255588"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180975">
              <a:spcBef>
                <a:spcPts val="600"/>
              </a:spcBef>
              <a:buClr>
                <a:srgbClr val="000099"/>
              </a:buClr>
              <a:buSzPct val="68000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оперечной проводимости ветви (ёмкость, корона) </a:t>
            </a:r>
            <a:endParaRPr lang="en-US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180975">
              <a:spcBef>
                <a:spcPts val="600"/>
              </a:spcBef>
              <a:buClr>
                <a:srgbClr val="000099"/>
              </a:buClr>
              <a:buSzPct val="68000"/>
              <a:defRPr/>
            </a:pP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Фазоповоротных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устройств</a:t>
            </a:r>
          </a:p>
          <a:p>
            <a:pPr marL="542925" lvl="1" indent="-180975">
              <a:spcBef>
                <a:spcPts val="600"/>
              </a:spcBef>
              <a:buClr>
                <a:srgbClr val="000099"/>
              </a:buClr>
              <a:buSzPct val="68000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енерации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ТЭС, ГЭС,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АЭС</a:t>
            </a:r>
          </a:p>
          <a:p>
            <a:pPr marL="542925" lvl="1" indent="-180975">
              <a:spcBef>
                <a:spcPts val="600"/>
              </a:spcBef>
              <a:buClr>
                <a:srgbClr val="000099"/>
              </a:buClr>
              <a:buSzPct val="68000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агрузки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(СХН, синхронный 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асинхронный двигатели)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55588">
              <a:spcBef>
                <a:spcPts val="18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Расчёт </a:t>
            </a:r>
            <a:r>
              <a:rPr lang="ru-RU" alt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утяжелённого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аварийного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режима работы сети. Моделирование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синхронных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качаний и асинхронного хода.</a:t>
            </a:r>
          </a:p>
          <a:p>
            <a:pPr marL="365125" lvl="1" indent="-255588">
              <a:spcBef>
                <a:spcPts val="18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  <a:defRPr/>
            </a:pP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Объект 1"/>
          <p:cNvSpPr txBox="1">
            <a:spLocks/>
          </p:cNvSpPr>
          <p:nvPr/>
        </p:nvSpPr>
        <p:spPr bwMode="auto">
          <a:xfrm>
            <a:off x="76200" y="5445125"/>
            <a:ext cx="8928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255588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2060"/>
                </a:solidFill>
              </a:rPr>
              <a:t>Моделирование работы релейной защиты и противоаварийной автоматики.</a:t>
            </a:r>
          </a:p>
          <a:p>
            <a:pPr marL="365125" lvl="1" indent="-255588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2060"/>
                </a:solidFill>
              </a:rPr>
              <a:t>Расчёт условно-постоянных и нагрузочных </a:t>
            </a:r>
            <a:r>
              <a:rPr lang="ru-RU" altLang="ru-RU" sz="1200" b="1" u="sng">
                <a:solidFill>
                  <a:srgbClr val="002060"/>
                </a:solidFill>
              </a:rPr>
              <a:t>потерь</a:t>
            </a:r>
            <a:r>
              <a:rPr lang="ru-RU" altLang="ru-RU" sz="1200" b="1">
                <a:solidFill>
                  <a:srgbClr val="002060"/>
                </a:solidFill>
              </a:rPr>
              <a:t> мощности и электроэнергии.</a:t>
            </a:r>
          </a:p>
          <a:p>
            <a:pPr marL="365125" lvl="1" indent="-255588" eaLnBrk="1" hangingPunct="1">
              <a:lnSpc>
                <a:spcPct val="110000"/>
              </a:lnSpc>
              <a:spcBef>
                <a:spcPts val="600"/>
              </a:spcBef>
              <a:buClr>
                <a:srgbClr val="000099"/>
              </a:buClr>
              <a:buSzPct val="68000"/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2060"/>
                </a:solidFill>
              </a:rPr>
              <a:t>Возможность интеграции с промышленными программными комплексами</a:t>
            </a:r>
            <a:r>
              <a:rPr lang="en-US" altLang="ru-RU" sz="1200" b="1">
                <a:solidFill>
                  <a:srgbClr val="002060"/>
                </a:solidFill>
              </a:rPr>
              <a:t>:</a:t>
            </a:r>
            <a:r>
              <a:rPr lang="ru-RU" altLang="ru-RU" sz="1200" b="1">
                <a:solidFill>
                  <a:srgbClr val="002060"/>
                </a:solidFill>
              </a:rPr>
              <a:t> </a:t>
            </a:r>
            <a:r>
              <a:rPr lang="en-US" altLang="ru-RU" sz="1200" b="1">
                <a:solidFill>
                  <a:srgbClr val="002060"/>
                </a:solidFill>
              </a:rPr>
              <a:t>RastrWin, </a:t>
            </a:r>
            <a:r>
              <a:rPr lang="ru-RU" altLang="ru-RU" sz="1200" b="1">
                <a:solidFill>
                  <a:srgbClr val="002060"/>
                </a:solidFill>
              </a:rPr>
              <a:t> ПК КОСМОС</a:t>
            </a:r>
            <a:r>
              <a:rPr lang="en-US" altLang="ru-RU" sz="1200" b="1">
                <a:solidFill>
                  <a:srgbClr val="002060"/>
                </a:solidFill>
              </a:rPr>
              <a:t>,</a:t>
            </a:r>
            <a:r>
              <a:rPr lang="ru-RU" altLang="ru-RU" sz="1200" b="1">
                <a:solidFill>
                  <a:srgbClr val="002060"/>
                </a:solidFill>
              </a:rPr>
              <a:t> ПК</a:t>
            </a:r>
            <a:r>
              <a:rPr lang="en-US" altLang="ru-RU" sz="1200" b="1">
                <a:solidFill>
                  <a:srgbClr val="002060"/>
                </a:solidFill>
              </a:rPr>
              <a:t> </a:t>
            </a:r>
            <a:r>
              <a:rPr lang="ru-RU" altLang="ru-RU" sz="1200" b="1">
                <a:solidFill>
                  <a:srgbClr val="002060"/>
                </a:solidFill>
              </a:rPr>
              <a:t>РТП-3.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Расчет режима региональной сети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7710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indent="850900" algn="just"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Назначение: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Решение </a:t>
            </a:r>
            <a:r>
              <a:rPr lang="ru-RU" sz="2200" dirty="0" smtClean="0">
                <a:latin typeface="Arial" charset="0"/>
                <a:cs typeface="Arial" charset="0"/>
              </a:rPr>
              <a:t>задач мониторинга и управления </a:t>
            </a:r>
            <a:r>
              <a:rPr lang="ru-RU" sz="2200" dirty="0" err="1" smtClean="0">
                <a:latin typeface="Arial" charset="0"/>
                <a:cs typeface="Arial" charset="0"/>
              </a:rPr>
              <a:t>энергообъектами</a:t>
            </a:r>
            <a:r>
              <a:rPr lang="ru-RU" sz="2200" dirty="0" smtClean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charset="0"/>
                <a:cs typeface="Arial" charset="0"/>
              </a:rPr>
              <a:t>в реальном масштабе времени</a:t>
            </a:r>
            <a:r>
              <a:rPr lang="en-US" sz="2200" dirty="0">
                <a:latin typeface="Arial" charset="0"/>
                <a:cs typeface="Arial" charset="0"/>
              </a:rPr>
              <a:t> (</a:t>
            </a:r>
            <a:r>
              <a:rPr lang="ru-RU" sz="2200" dirty="0">
                <a:latin typeface="Arial" charset="0"/>
                <a:cs typeface="Arial" charset="0"/>
              </a:rPr>
              <a:t>РВ</a:t>
            </a:r>
            <a:r>
              <a:rPr lang="en-US" sz="2200" dirty="0">
                <a:latin typeface="Arial" charset="0"/>
                <a:cs typeface="Arial" charset="0"/>
              </a:rPr>
              <a:t>)</a:t>
            </a:r>
            <a:r>
              <a:rPr lang="ru-RU" sz="2200" dirty="0">
                <a:latin typeface="Arial" charset="0"/>
                <a:cs typeface="Arial" charset="0"/>
              </a:rPr>
              <a:t>. </a:t>
            </a:r>
            <a:endParaRPr lang="ru-RU" sz="2200" dirty="0" smtClean="0">
              <a:latin typeface="Arial" charset="0"/>
              <a:cs typeface="Arial" charset="0"/>
            </a:endParaRPr>
          </a:p>
          <a:p>
            <a:pPr indent="850900" algn="just"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Два основных метода решения задачи УР: классический (Ньютон, Гаусс) и расчет как  предел процесса для переходного режима (</a:t>
            </a:r>
            <a:r>
              <a:rPr lang="ru-RU" sz="2200" dirty="0">
                <a:latin typeface="Arial" charset="0"/>
                <a:cs typeface="Arial" charset="0"/>
              </a:rPr>
              <a:t>ПР</a:t>
            </a:r>
            <a:r>
              <a:rPr lang="ru-RU" sz="2200" dirty="0" smtClean="0">
                <a:latin typeface="Arial" charset="0"/>
                <a:cs typeface="Arial" charset="0"/>
              </a:rPr>
              <a:t>).</a:t>
            </a:r>
            <a:endParaRPr lang="ru-RU" sz="2200" dirty="0">
              <a:latin typeface="Arial" charset="0"/>
              <a:cs typeface="Arial" charset="0"/>
            </a:endParaRPr>
          </a:p>
          <a:p>
            <a:pPr indent="365125" algn="just">
              <a:spcBef>
                <a:spcPts val="600"/>
              </a:spcBef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Недостатки </a:t>
            </a:r>
            <a:r>
              <a:rPr lang="ru-RU" sz="2400" b="1" dirty="0">
                <a:latin typeface="Arial" charset="0"/>
                <a:cs typeface="Arial" charset="0"/>
              </a:rPr>
              <a:t>модели УР</a:t>
            </a:r>
            <a:r>
              <a:rPr lang="ru-RU" sz="2400" b="1" dirty="0" smtClean="0">
                <a:latin typeface="Arial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-  Наличие </a:t>
            </a:r>
            <a:r>
              <a:rPr lang="ru-RU" sz="2200" dirty="0">
                <a:latin typeface="Arial" charset="0"/>
                <a:cs typeface="Arial" charset="0"/>
              </a:rPr>
              <a:t>балансирующих узлов (БУ),</a:t>
            </a:r>
          </a:p>
          <a:p>
            <a:pPr indent="263525" algn="just">
              <a:buFontTx/>
              <a:buChar char="-"/>
              <a:defRPr/>
            </a:pPr>
            <a:r>
              <a:rPr lang="ru-RU" sz="2200" dirty="0">
                <a:latin typeface="Arial" charset="0"/>
                <a:cs typeface="Arial" charset="0"/>
              </a:rPr>
              <a:t>Искажение режима в окрестности БУ,</a:t>
            </a:r>
          </a:p>
          <a:p>
            <a:pPr indent="263525" algn="just">
              <a:buFontTx/>
              <a:buChar char="-"/>
              <a:defRPr/>
            </a:pPr>
            <a:r>
              <a:rPr lang="ru-RU" sz="2200" dirty="0">
                <a:latin typeface="Arial" charset="0"/>
                <a:cs typeface="Arial" charset="0"/>
              </a:rPr>
              <a:t>Нет проверки существования перехода между 2-мя </a:t>
            </a:r>
            <a:r>
              <a:rPr lang="ru-RU" sz="2200" dirty="0" smtClean="0">
                <a:latin typeface="Arial" charset="0"/>
                <a:cs typeface="Arial" charset="0"/>
              </a:rPr>
              <a:t>режимами,</a:t>
            </a:r>
          </a:p>
          <a:p>
            <a:pPr indent="263525" algn="just">
              <a:buFontTx/>
              <a:buChar char="-"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Сложности с расчетом в режиме   РВ,</a:t>
            </a:r>
            <a:r>
              <a:rPr lang="en-US" sz="2200" dirty="0" smtClean="0">
                <a:latin typeface="Arial" charset="0"/>
                <a:cs typeface="Arial" charset="0"/>
              </a:rPr>
              <a:t>              </a:t>
            </a:r>
            <a:endParaRPr lang="ru-RU" sz="2200" dirty="0">
              <a:latin typeface="Arial" charset="0"/>
              <a:cs typeface="Arial" charset="0"/>
            </a:endParaRPr>
          </a:p>
          <a:p>
            <a:pPr indent="263525" algn="just">
              <a:buFontTx/>
              <a:buChar char="-"/>
              <a:defRPr/>
            </a:pPr>
            <a:r>
              <a:rPr lang="ru-RU" sz="2200" dirty="0">
                <a:latin typeface="Arial" charset="0"/>
                <a:cs typeface="Arial" charset="0"/>
              </a:rPr>
              <a:t>Затруднен расчет с учетом частоты.</a:t>
            </a:r>
          </a:p>
          <a:p>
            <a:pPr algn="just">
              <a:defRPr/>
            </a:pPr>
            <a:endParaRPr lang="ru-RU" sz="22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Модель </a:t>
            </a:r>
            <a:r>
              <a:rPr lang="ru-RU" sz="2200" dirty="0">
                <a:latin typeface="Arial" charset="0"/>
                <a:cs typeface="Arial" charset="0"/>
              </a:rPr>
              <a:t>ПР (в том числе и для УР) свободна от этих недостатков.           Она соответствует физике реальных процессов в ЭЭС. </a:t>
            </a:r>
          </a:p>
          <a:p>
            <a:pPr indent="365125" algn="just">
              <a:spcBef>
                <a:spcPts val="600"/>
              </a:spcBef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Недостатки </a:t>
            </a:r>
            <a:r>
              <a:rPr lang="ru-RU" sz="2400" b="1" dirty="0">
                <a:latin typeface="Arial" charset="0"/>
                <a:cs typeface="Arial" charset="0"/>
              </a:rPr>
              <a:t>модели ПР:</a:t>
            </a:r>
          </a:p>
          <a:p>
            <a:pPr indent="449263" algn="just">
              <a:buFontTx/>
              <a:buChar char="-"/>
              <a:defRPr/>
            </a:pPr>
            <a:r>
              <a:rPr lang="ru-RU" sz="2200" dirty="0">
                <a:latin typeface="Arial" charset="0"/>
                <a:cs typeface="Arial" charset="0"/>
              </a:rPr>
              <a:t>Большой объем НСИ, (могут использоваться типовые)</a:t>
            </a:r>
          </a:p>
          <a:p>
            <a:pPr indent="449263" algn="just">
              <a:buFontTx/>
              <a:buChar char="-"/>
              <a:defRPr/>
            </a:pPr>
            <a:r>
              <a:rPr lang="ru-RU" sz="2200" dirty="0">
                <a:latin typeface="Arial" charset="0"/>
                <a:cs typeface="Arial" charset="0"/>
              </a:rPr>
              <a:t>Большое время расчетов (но 2-3 тыс. узлов в режиме РВ)</a:t>
            </a:r>
          </a:p>
          <a:p>
            <a:pPr indent="850900" algn="just">
              <a:defRPr/>
            </a:pPr>
            <a:endParaRPr lang="ru-RU" sz="2000" b="1" dirty="0">
              <a:latin typeface="Arial" charset="0"/>
              <a:cs typeface="Arial" charset="0"/>
            </a:endParaRPr>
          </a:p>
          <a:p>
            <a:pPr indent="850900" algn="just">
              <a:defRPr/>
            </a:pPr>
            <a:r>
              <a:rPr lang="ru-RU" sz="2400" b="1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3813" cy="476250"/>
          </a:xfrm>
          <a:extLst/>
        </p:spPr>
        <p:txBody>
          <a:bodyPr lIns="92075" tIns="46038" rIns="92075" bIns="46038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Функционал для региональных сетей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just" eaLnBrk="0" hangingPunct="0"/>
            <a:r>
              <a:rPr lang="ru-RU" sz="2400" b="1" dirty="0" smtClean="0">
                <a:latin typeface="Arial" charset="0"/>
                <a:cs typeface="Arial" charset="0"/>
              </a:rPr>
              <a:t>        Основные </a:t>
            </a:r>
            <a:r>
              <a:rPr lang="ru-RU" sz="2400" b="1" dirty="0">
                <a:latin typeface="Arial" charset="0"/>
                <a:cs typeface="Arial" charset="0"/>
              </a:rPr>
              <a:t>функции:</a:t>
            </a:r>
            <a:endParaRPr lang="en-US" sz="2400" b="1" dirty="0">
              <a:latin typeface="Arial" charset="0"/>
              <a:cs typeface="Arial" charset="0"/>
            </a:endParaRPr>
          </a:p>
          <a:p>
            <a:pPr algn="just" eaLnBrk="0" hangingPunct="0"/>
            <a:r>
              <a:rPr lang="en-US" sz="2000" dirty="0">
                <a:latin typeface="Arial" charset="0"/>
                <a:cs typeface="Arial" charset="0"/>
              </a:rPr>
              <a:t>- </a:t>
            </a:r>
            <a:r>
              <a:rPr lang="ru-RU" sz="2000" dirty="0">
                <a:latin typeface="Arial" charset="0"/>
                <a:cs typeface="Arial" charset="0"/>
              </a:rPr>
              <a:t>Расчет  УР и ПР  ЭЭС и </a:t>
            </a:r>
            <a:r>
              <a:rPr lang="ru-RU" sz="2000" dirty="0" err="1">
                <a:latin typeface="Arial" charset="0"/>
                <a:cs typeface="Arial" charset="0"/>
              </a:rPr>
              <a:t>энергообъединений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</a:p>
          <a:p>
            <a:pPr algn="just" eaLnBrk="0" hangingPunct="0"/>
            <a:r>
              <a:rPr lang="en-US" sz="2400" dirty="0">
                <a:latin typeface="Arial" charset="0"/>
                <a:cs typeface="Arial" charset="0"/>
              </a:rPr>
              <a:t>-</a:t>
            </a:r>
            <a:r>
              <a:rPr lang="ru-RU" sz="2000" dirty="0">
                <a:latin typeface="Arial" charset="0"/>
                <a:cs typeface="Arial" charset="0"/>
              </a:rPr>
              <a:t>Топологический анализ режимной</a:t>
            </a:r>
            <a:r>
              <a:rPr lang="en-US" sz="2000" dirty="0">
                <a:latin typeface="Arial" charset="0"/>
                <a:cs typeface="Arial" charset="0"/>
              </a:rPr>
              <a:t>,</a:t>
            </a:r>
            <a:r>
              <a:rPr lang="ru-RU" sz="2000" dirty="0">
                <a:latin typeface="Arial" charset="0"/>
                <a:cs typeface="Arial" charset="0"/>
              </a:rPr>
              <a:t> оперативной и др. схем.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Расчет режима в реальном и ускоренном времени.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Управление коммутациями в модели реального времени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buFontTx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Анализ потерь в сети.</a:t>
            </a:r>
          </a:p>
          <a:p>
            <a:pPr algn="just" eaLnBrk="0" hangingPunct="0">
              <a:buFontTx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Оптимизация режима по напряжению</a:t>
            </a:r>
            <a:r>
              <a:rPr lang="en-US" sz="2000" dirty="0" smtClean="0">
                <a:latin typeface="Arial" charset="0"/>
                <a:cs typeface="Arial" charset="0"/>
              </a:rPr>
              <a:t>/</a:t>
            </a:r>
            <a:r>
              <a:rPr lang="ru-RU" sz="2000" dirty="0" smtClean="0">
                <a:latin typeface="Arial" charset="0"/>
                <a:cs typeface="Arial" charset="0"/>
              </a:rPr>
              <a:t>реактивной мощности.</a:t>
            </a:r>
            <a:endParaRPr lang="ru-RU" sz="2000" dirty="0">
              <a:latin typeface="Arial" charset="0"/>
              <a:cs typeface="Arial" charset="0"/>
            </a:endParaRPr>
          </a:p>
          <a:p>
            <a:pPr algn="just" eaLnBrk="0" hangingPunct="0"/>
            <a:r>
              <a:rPr lang="ru-RU" sz="2000" dirty="0">
                <a:latin typeface="Arial" charset="0"/>
                <a:cs typeface="Arial" charset="0"/>
              </a:rPr>
              <a:t>-Контроль и анализ текущего режима.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Контроль и анализ утяжеленного и аварийного режима.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Контроль по критерию </a:t>
            </a:r>
            <a:r>
              <a:rPr lang="en-US" sz="2000" dirty="0">
                <a:latin typeface="Arial" charset="0"/>
                <a:cs typeface="Arial" charset="0"/>
              </a:rPr>
              <a:t>N-1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buFontTx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Советчик диспетчера по ведению режима.</a:t>
            </a:r>
            <a:endParaRPr lang="en-US" sz="2000" dirty="0">
              <a:latin typeface="Arial" charset="0"/>
              <a:cs typeface="Arial" charset="0"/>
            </a:endParaRP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Анализ </a:t>
            </a:r>
            <a:r>
              <a:rPr lang="ru-RU" sz="2000" dirty="0" smtClean="0">
                <a:latin typeface="Arial" charset="0"/>
                <a:cs typeface="Arial" charset="0"/>
              </a:rPr>
              <a:t>режима по инструкциям </a:t>
            </a:r>
            <a:r>
              <a:rPr lang="ru-RU" sz="2000" dirty="0">
                <a:latin typeface="Arial" charset="0"/>
                <a:cs typeface="Arial" charset="0"/>
              </a:rPr>
              <a:t>диспетчера.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Формирование и просмотр обобщенной информации.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Режимный анализ Заявок.</a:t>
            </a:r>
          </a:p>
          <a:p>
            <a:pPr algn="just" eaLnBrk="0" hangingPunct="0">
              <a:buFontTx/>
              <a:buChar char="-"/>
            </a:pPr>
            <a:r>
              <a:rPr lang="ru-RU" sz="2000" dirty="0">
                <a:latin typeface="Arial" charset="0"/>
                <a:cs typeface="Arial" charset="0"/>
              </a:rPr>
              <a:t>Просмотр параметров режима в графической форме.</a:t>
            </a:r>
          </a:p>
          <a:p>
            <a:pPr algn="just" eaLnBrk="0" hangingPunct="0"/>
            <a:r>
              <a:rPr lang="ru-RU" sz="2000" dirty="0">
                <a:latin typeface="Arial" charset="0"/>
                <a:cs typeface="Arial" charset="0"/>
              </a:rPr>
              <a:t>-Подготовка отчетной документации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</a:p>
          <a:p>
            <a:pPr algn="just" eaLnBrk="0" hangingPunct="0"/>
            <a:r>
              <a:rPr lang="ru-RU" sz="2000" dirty="0" smtClean="0">
                <a:latin typeface="Arial" charset="0"/>
                <a:cs typeface="Arial" charset="0"/>
              </a:rPr>
              <a:t>-Проведение режимных тренировок.</a:t>
            </a:r>
          </a:p>
          <a:p>
            <a:pPr algn="just" eaLnBrk="0" hangingPunct="0"/>
            <a:r>
              <a:rPr lang="ru-RU" sz="2000" dirty="0" smtClean="0">
                <a:latin typeface="Arial" charset="0"/>
                <a:cs typeface="Arial" charset="0"/>
              </a:rPr>
              <a:t>-Проведение тренировок по оперативным переключениям.</a:t>
            </a:r>
            <a:endParaRPr lang="ru-RU" sz="2000" dirty="0">
              <a:latin typeface="Arial" charset="0"/>
              <a:cs typeface="Arial" charset="0"/>
            </a:endParaRPr>
          </a:p>
          <a:p>
            <a:pPr algn="just" eaLnBrk="0" hangingPunct="0"/>
            <a:r>
              <a:rPr lang="ru-RU" sz="2000" dirty="0">
                <a:latin typeface="Arial" charset="0"/>
                <a:cs typeface="Arial" charset="0"/>
              </a:rPr>
              <a:t>-и другие задачи.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Гибридная модель сети </a:t>
            </a:r>
            <a:endParaRPr lang="ru-RU" sz="3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705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cs typeface="Arial" pitchFamily="34" charset="0"/>
              </a:rPr>
              <a:t>В работе решена задача построения гибридной модели  для совместного расчета режимов магистральных, региональных и распределительных электрических сетей. 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Arial" pitchFamily="34" charset="0"/>
              </a:rPr>
              <a:t>	Объединение этих типов сетей в одной модели приводит к очень большим размерностям (десятки и сотни тысяч узлов). Но решение такой задачи позволяет получить новое качество как традиционных задач статики и динамики (расчеты режимов, оценка состояния, оценка потерь в сети и т.д.), так и относительно новых задач реального времени (РВ)  (например, мониторинг состояния и топологии сетей, оптимизация режима по напряжению и реактивной мощности, управление электрическими сетями,  режимные и коммутационные тренажеры  и другие задачи).  Вариантные </a:t>
            </a:r>
            <a:r>
              <a:rPr lang="ru-RU" sz="2200" dirty="0">
                <a:solidFill>
                  <a:schemeClr val="tx1"/>
                </a:solidFill>
                <a:cs typeface="Arial" pitchFamily="34" charset="0"/>
              </a:rPr>
              <a:t>расчеты больших распределительных </a:t>
            </a:r>
            <a:r>
              <a:rPr lang="ru-RU" sz="2200" dirty="0" smtClean="0">
                <a:solidFill>
                  <a:schemeClr val="tx1"/>
                </a:solidFill>
                <a:cs typeface="Arial" pitchFamily="34" charset="0"/>
              </a:rPr>
              <a:t>сетей  применялись  в системах  автоматизированного  проектирования ( САПР).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Arial" pitchFamily="34" charset="0"/>
              </a:rPr>
              <a:t>	В работе реализован алгоритм расчета гибридных сетей без значительного роста вычислительных затрат.   Гибридная модель  позволяет  выполнять  расчет установившегося  режима для схем  объемом  200 тыс. узлов и более.  </a:t>
            </a:r>
            <a:endParaRPr lang="ru-RU" sz="22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1195</Words>
  <Application>Microsoft Office PowerPoint</Application>
  <PresentationFormat>Экран (4:3)</PresentationFormat>
  <Paragraphs>201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Рабинович М.А., Каковский С.К. Потапенко С.П.   Комплексы задач для распределительных электрических  сетей  ОАО «НТЦ электроэнергетики»  ООО «Каскад-НТ»   Москва, 2016 г.  e-mail: cascade-nt@yandex.ru  (499) 613-14-11, (916) 650-58-64     http://www.cascade-nt.ru </vt:lpstr>
      <vt:lpstr>Слайд 2</vt:lpstr>
      <vt:lpstr> Базовые приложения КАСКАД-НТ</vt:lpstr>
      <vt:lpstr>Основные принципы</vt:lpstr>
      <vt:lpstr>Слайд 5</vt:lpstr>
      <vt:lpstr>Слайд 6</vt:lpstr>
      <vt:lpstr>Расчет режима региональной сети</vt:lpstr>
      <vt:lpstr>Функционал для региональных сетей</vt:lpstr>
      <vt:lpstr>Гибридная модель сети </vt:lpstr>
      <vt:lpstr>Цифровая гибридная модель  энергообъединения</vt:lpstr>
      <vt:lpstr>Тренажерный зал ПМЭС Сочи</vt:lpstr>
      <vt:lpstr>Функционал задач для распределительных сетей</vt:lpstr>
      <vt:lpstr>Слайд 13</vt:lpstr>
      <vt:lpstr>Слайд 14</vt:lpstr>
      <vt:lpstr>Анализ схемы оренбургского месторождения</vt:lpstr>
      <vt:lpstr>Слайд 16</vt:lpstr>
      <vt:lpstr>Отчёт_Фидеры – интегральная информация о каждом фидере. Характеристика режимного расчёта пофидерно.</vt:lpstr>
      <vt:lpstr>Автоматизированное создание расчетных схем (AutoGraph)</vt:lpstr>
      <vt:lpstr>Оптимизация потерь  и  Карта приведенных  напряжений   региона</vt:lpstr>
      <vt:lpstr>Контроль по критерию N-1</vt:lpstr>
      <vt:lpstr>Советчик  Диспетчера по инструкциям</vt:lpstr>
      <vt:lpstr>     Большой диспетчерский видеощит</vt:lpstr>
      <vt:lpstr>Карта Востока со схемой сети для анализа режимной ситуации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Рабинович Марк Аркадьевич</dc:creator>
  <cp:lastModifiedBy>mark</cp:lastModifiedBy>
  <cp:revision>343</cp:revision>
  <cp:lastPrinted>1601-01-01T00:00:00Z</cp:lastPrinted>
  <dcterms:created xsi:type="dcterms:W3CDTF">1601-01-01T00:00:00Z</dcterms:created>
  <dcterms:modified xsi:type="dcterms:W3CDTF">2016-12-04T19:12:25Z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